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62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4" autoAdjust="0"/>
    <p:restoredTop sz="94660"/>
  </p:normalViewPr>
  <p:slideViewPr>
    <p:cSldViewPr>
      <p:cViewPr varScale="1">
        <p:scale>
          <a:sx n="52" d="100"/>
          <a:sy n="52" d="100"/>
        </p:scale>
        <p:origin x="-4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8EC0424-C6AF-4EDC-BEAB-E681CD70826B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80B10E-C17C-4B75-9D93-FD2249D3C4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9E7947-CB7E-49EF-94F8-90C3BFDEA65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F27F8-FC20-47E9-ADE9-FC0A92F08ED4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12B5-1FE8-4152-949F-D61B59D533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C05DB-3961-44A7-BA07-82309D194DEE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66A3C-796A-4C40-ADD6-F74FB95892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B7EFA-391D-45D0-A064-02068C480A3B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0C495-566A-4EBA-9FF7-0563BEC8D0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94B35-D66D-4C3C-BA62-0274E813798A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D00DE-3F6D-45BF-AFAA-97BEEE5527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1DD31-161D-44B3-8D70-4E01AB7E7F6B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26854-2453-472C-94D5-0563EBD7B4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3C6F2-400A-4341-A3B5-0267C98599C1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99CAD-AFE5-4851-9723-8C19B85CB4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83C84-9D1E-432C-A427-52B2FFE3C55D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C2FE-4116-4048-BB8D-37458A502A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06819-5AF0-4A22-A184-AA9DFEE76331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51AAA-9243-445D-8E9C-E1F65D6B1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1C74-494F-463C-9FCF-C92E5600C887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DC7-7070-4147-A63D-379521C57F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C223F-4EE4-42DB-B8E4-4621DBF302DC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2969E-BA73-4F45-9885-C317000AB1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直角三角形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0B6E8-782D-4303-8485-9011051DD6F1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3AA52-7CC8-4A5C-BBF3-4ADF8883A2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7C98B1-888B-4F2C-BE32-4A7B898A695D}" type="datetimeFigureOut">
              <a:rPr lang="zh-CN" altLang="en-US"/>
              <a:pPr>
                <a:defRPr/>
              </a:pPr>
              <a:t>2013-3-14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B4F88D-86D6-45DE-B77C-C9B776F61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1033" name="组合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ea typeface="隶书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35762;&#24231;/&#31185;&#30740;&#31243;&#24207;&#25554;.pp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16023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如何开展教育科学研究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兼论教育科研方法与方法论</a:t>
            </a:r>
            <a:endParaRPr lang="zh-CN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21163"/>
            <a:ext cx="6800850" cy="1417637"/>
          </a:xfrm>
        </p:spPr>
        <p:txBody>
          <a:bodyPr/>
          <a:lstStyle/>
          <a:p>
            <a:pPr marR="0" algn="l" eaLnBrk="1" hangingPunct="1">
              <a:lnSpc>
                <a:spcPct val="90000"/>
              </a:lnSpc>
            </a:pPr>
            <a:r>
              <a:rPr lang="zh-CN" altLang="en-US" b="1" smtClean="0">
                <a:latin typeface="楷体"/>
                <a:ea typeface="楷体"/>
                <a:cs typeface="楷体"/>
              </a:rPr>
              <a:t>   上海市教育委员会科技处</a:t>
            </a:r>
            <a:endParaRPr lang="en-US" altLang="zh-CN" b="1" smtClean="0">
              <a:latin typeface="楷体"/>
              <a:ea typeface="楷体"/>
              <a:cs typeface="楷体"/>
            </a:endParaRPr>
          </a:p>
          <a:p>
            <a:pPr marR="0" algn="l" eaLnBrk="1" hangingPunct="1">
              <a:lnSpc>
                <a:spcPct val="90000"/>
              </a:lnSpc>
            </a:pPr>
            <a:r>
              <a:rPr lang="en-US" altLang="zh-CN" b="1" smtClean="0">
                <a:latin typeface="楷体"/>
                <a:ea typeface="楷体"/>
                <a:cs typeface="楷体"/>
              </a:rPr>
              <a:t>   </a:t>
            </a:r>
            <a:r>
              <a:rPr lang="zh-CN" altLang="en-US" b="1" smtClean="0">
                <a:latin typeface="楷体"/>
                <a:ea typeface="楷体"/>
                <a:cs typeface="楷体"/>
              </a:rPr>
              <a:t>上海市教育科学规划办公室    苏忱</a:t>
            </a:r>
            <a:endParaRPr lang="zh-CN" altLang="en-US" smtClean="0">
              <a:latin typeface="楷体"/>
              <a:ea typeface="楷体"/>
              <a:cs typeface="楷体"/>
            </a:endParaRPr>
          </a:p>
          <a:p>
            <a:pPr marR="0"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971550" y="606425"/>
            <a:ext cx="6240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2"/>
                </a:solidFill>
                <a:latin typeface="+mj-ea"/>
                <a:ea typeface="+mj-ea"/>
              </a:rPr>
              <a:t>科研中的几点基本问题</a:t>
            </a:r>
            <a:endParaRPr lang="zh-CN" altLang="en-US" sz="4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55700" y="1398588"/>
            <a:ext cx="59515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一、选准课题是开展科研的关键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051050" y="2011363"/>
            <a:ext cx="2381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什么叫课题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908175" y="2620963"/>
            <a:ext cx="2613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２</a:t>
            </a:r>
            <a:r>
              <a:rPr lang="en-US" altLang="zh-CN" sz="2800"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课题的来源</a:t>
            </a:r>
          </a:p>
        </p:txBody>
      </p:sp>
      <p:sp>
        <p:nvSpPr>
          <p:cNvPr id="8198" name="AutoShape 6"/>
          <p:cNvSpPr>
            <a:spLocks/>
          </p:cNvSpPr>
          <p:nvPr/>
        </p:nvSpPr>
        <p:spPr bwMode="auto">
          <a:xfrm>
            <a:off x="5105400" y="2438400"/>
            <a:ext cx="179388" cy="931863"/>
          </a:xfrm>
          <a:prstGeom prst="leftBrace">
            <a:avLst>
              <a:gd name="adj1" fmla="val 43289"/>
              <a:gd name="adj2" fmla="val 49069"/>
            </a:avLst>
          </a:prstGeom>
          <a:noFill/>
          <a:ln w="476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endParaRPr lang="zh-CN" altLang="zh-CN">
              <a:latin typeface="Constantia" pitchFamily="18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535613" y="226218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实践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557838" y="3011488"/>
            <a:ext cx="898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理论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835150" y="3556000"/>
            <a:ext cx="4976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３</a:t>
            </a:r>
            <a:r>
              <a:rPr lang="en-US" altLang="zh-CN" sz="2800"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一个好的研究课题的标准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411413" y="4221163"/>
            <a:ext cx="32591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课题是否有意义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68538" y="4754563"/>
            <a:ext cx="3783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课题是否已被解决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2339975" y="5287963"/>
            <a:ext cx="3330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课题是否很具体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195513" y="5821363"/>
            <a:ext cx="5832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altLang="zh-CN" sz="2800" b="1" dirty="0">
                <a:solidFill>
                  <a:srgbClr val="0033CC"/>
                </a:solidFill>
                <a:latin typeface="+mn-lt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完成课题的基本条件是否完备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utoUpdateAnimBg="0"/>
      <p:bldP spid="8198" grpId="0" animBg="1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utoUpdateAnimBg="0"/>
      <p:bldP spid="8204" grpId="0" autoUpdateAnimBg="0"/>
      <p:bldP spid="820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765175"/>
            <a:ext cx="8281987" cy="8620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．如何寻找课题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16113"/>
            <a:ext cx="7772400" cy="43926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从如何提高本职工作质量上发掘课题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从工作的困难与问题中发掘课题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从成功的教育、教学经验，他人的成熟研究 中发掘课题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从社会发展与教育改革所面临的新情况中发掘课题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704850"/>
            <a:ext cx="7643812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选题应注意几个问题</a:t>
            </a:r>
            <a:b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</a:b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989138"/>
            <a:ext cx="6626225" cy="4114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zh-CN" altLang="en-US" sz="2800" dirty="0" smtClean="0">
                <a:latin typeface="+mn-ea"/>
              </a:rPr>
              <a:t>需要、可行、兴趣、新颖</a:t>
            </a:r>
            <a:endParaRPr lang="en-US" altLang="zh-CN" b="1" dirty="0" smtClean="0">
              <a:solidFill>
                <a:srgbClr val="0033CC"/>
              </a:solidFill>
              <a:latin typeface="+mn-ea"/>
            </a:endParaRP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调查研究，从工作入手选题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结合本职，选择课题要量力而行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考虑专长，选择课题要兼顾个人兴趣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搜索资料，避免研究过于重复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altLang="zh-CN" b="1" dirty="0" smtClean="0">
              <a:solidFill>
                <a:srgbClr val="0033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838200"/>
            <a:ext cx="7507287" cy="862013"/>
          </a:xfrm>
        </p:spPr>
        <p:txBody>
          <a:bodyPr/>
          <a:lstStyle/>
          <a:p>
            <a:pPr eaLnBrk="1" hangingPunct="1"/>
            <a:r>
              <a:rPr lang="zh-CN" altLang="en-US" sz="3200" smtClean="0">
                <a:latin typeface="黑体" pitchFamily="2" charset="-122"/>
                <a:ea typeface="黑体" pitchFamily="2" charset="-122"/>
              </a:rPr>
              <a:t>二、要重视课题的设计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2060575"/>
            <a:ext cx="7339013" cy="4114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研究背景和条件分析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国内外研究的历史和现状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当前遇到的新问题、新矛盾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他人与自身已有的实践经验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主客观的条件保证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685800"/>
            <a:ext cx="727075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dirty="0" smtClean="0"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latin typeface="+mn-ea"/>
                <a:ea typeface="+mn-ea"/>
              </a:rPr>
              <a:t>明确研究目标和关键概念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2330450"/>
            <a:ext cx="7580312" cy="38862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4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区别研究目标和工作目标</a:t>
            </a:r>
          </a:p>
          <a:p>
            <a:pPr marL="274320" indent="-274320" eaLnBrk="1" fontAlgn="auto" hangingPunct="1">
              <a:lnSpc>
                <a:spcPct val="14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分清研究目标和研究领域</a:t>
            </a:r>
          </a:p>
          <a:p>
            <a:pPr marL="274320" indent="-274320" eaLnBrk="1" fontAlgn="auto" hangingPunct="1">
              <a:lnSpc>
                <a:spcPct val="14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明确研究内容与研究突破口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autoUpdateAnimBg="0"/>
      <p:bldP spid="1229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6461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确定研究方法和实施程序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773238"/>
            <a:ext cx="8012112" cy="46799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研究从哪几方面着手，打算采取哪些研究手段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整个研究过程分哪些阶段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每阶段工作研究内容分解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形成一系列可直接操作的二级或三级方案</a:t>
            </a:r>
          </a:p>
          <a:p>
            <a:pPr marL="274320" indent="-274320" eaLnBrk="1" fontAlgn="auto" hangingPunct="1">
              <a:lnSpc>
                <a:spcPct val="14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做好协作与分工，确定每位研究者的工作内容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836613"/>
            <a:ext cx="7772400" cy="1584325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琥珀" pitchFamily="2" charset="-122"/>
              </a:rPr>
              <a:t>  </a:t>
            </a:r>
            <a:r>
              <a:rPr lang="zh-CN" altLang="en-US" sz="6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琥珀" pitchFamily="2" charset="-122"/>
              </a:rPr>
              <a:t>感谢聆听，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3500438"/>
            <a:ext cx="6911975" cy="2452687"/>
          </a:xfrm>
        </p:spPr>
        <p:txBody>
          <a:bodyPr>
            <a:normAutofit/>
          </a:bodyPr>
          <a:lstStyle/>
          <a:p>
            <a:pPr marR="0" algn="l" eaLnBrk="1" hangingPunct="1">
              <a:defRPr/>
            </a:pPr>
            <a:r>
              <a:rPr lang="zh-CN" altLang="en-US" sz="8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彩云" pitchFamily="2" charset="-122"/>
              </a:rPr>
              <a:t>         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chemeClr val="tx2">
                    <a:lumMod val="75000"/>
                  </a:schemeClr>
                </a:solidFill>
                <a:latin typeface="+mj-ea"/>
              </a:rPr>
              <a:t>什么是教育科研活动</a:t>
            </a:r>
            <a:endParaRPr lang="zh-CN" altLang="en-US" sz="4400" dirty="0">
              <a:solidFill>
                <a:schemeClr val="tx2">
                  <a:lumMod val="75000"/>
                </a:schemeClr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05038"/>
            <a:ext cx="8229600" cy="411956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3200" dirty="0" smtClean="0">
                <a:latin typeface="+mn-ea"/>
              </a:rPr>
              <a:t>1. </a:t>
            </a:r>
            <a:r>
              <a:rPr lang="zh-CN" altLang="en-US" sz="3200" dirty="0" smtClean="0">
                <a:latin typeface="+mn-ea"/>
              </a:rPr>
              <a:t>目的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探索教育规律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3200" dirty="0" smtClean="0">
                <a:latin typeface="+mn-ea"/>
              </a:rPr>
              <a:t>2. </a:t>
            </a:r>
            <a:r>
              <a:rPr lang="zh-CN" altLang="en-US" sz="3200" dirty="0" smtClean="0">
                <a:latin typeface="+mn-ea"/>
              </a:rPr>
              <a:t>特点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以科学的方法为</a:t>
            </a:r>
            <a:r>
              <a:rPr lang="zh-CN" altLang="en-US" sz="3200" dirty="0" smtClean="0">
                <a:solidFill>
                  <a:schemeClr val="tx2"/>
                </a:solidFill>
                <a:latin typeface="+mn-ea"/>
                <a:hlinkClick r:id="rId2" action="ppaction://hlinkpres?slideindex=1&amp;slidetitle="/>
              </a:rPr>
              <a:t>基础</a:t>
            </a:r>
            <a:endParaRPr lang="zh-CN" altLang="en-US" sz="3200" dirty="0" smtClean="0">
              <a:solidFill>
                <a:schemeClr val="tx2"/>
              </a:solidFill>
              <a:latin typeface="+mn-ea"/>
            </a:endParaRPr>
          </a:p>
          <a:p>
            <a:pPr marL="274320" indent="-274320" eaLnBrk="1" fontAlgn="auto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3200" dirty="0" smtClean="0">
                <a:latin typeface="+mn-ea"/>
              </a:rPr>
              <a:t>3. </a:t>
            </a:r>
            <a:r>
              <a:rPr lang="zh-CN" altLang="en-US" sz="3200" dirty="0" smtClean="0">
                <a:latin typeface="+mn-ea"/>
              </a:rPr>
              <a:t>过程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有目的、有计划、有步骤的活动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765175"/>
            <a:ext cx="8229600" cy="1008063"/>
          </a:xfrm>
        </p:spPr>
        <p:txBody>
          <a:bodyPr/>
          <a:lstStyle/>
          <a:p>
            <a:pPr eaLnBrk="1" hangingPunct="1"/>
            <a:r>
              <a:rPr lang="zh-CN" altLang="zh-CN" sz="4400" smtClean="0"/>
              <a:t>教育研究方法的沿革</a:t>
            </a:r>
            <a:endParaRPr lang="zh-CN" altLang="en-US" sz="44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6085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zh-CN" altLang="zh-CN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一、从古希腊到</a:t>
            </a:r>
            <a:r>
              <a:rPr lang="en-US" altLang="zh-CN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zh-CN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世纪的直觉观察时期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1. </a:t>
            </a:r>
            <a:r>
              <a:rPr lang="zh-CN" altLang="zh-CN" dirty="0" smtClean="0">
                <a:latin typeface="+mn-ea"/>
              </a:rPr>
              <a:t>采用观察以及归纳、演绎和类比的思维方式对教育现象进行探索，这一时期的教育研究主要是从观察事实材料出发，然后加以概括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zh-CN" dirty="0" smtClean="0">
              <a:latin typeface="+mn-ea"/>
            </a:endParaRP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2. </a:t>
            </a:r>
            <a:r>
              <a:rPr lang="zh-CN" altLang="zh-CN" dirty="0" smtClean="0">
                <a:latin typeface="+mn-ea"/>
              </a:rPr>
              <a:t>辩证法的初步运用以及朴素的系统观。表</a:t>
            </a:r>
            <a:r>
              <a:rPr lang="zh-CN" altLang="en-US" dirty="0" smtClean="0">
                <a:latin typeface="+mn-ea"/>
              </a:rPr>
              <a:t>现在</a:t>
            </a:r>
            <a:r>
              <a:rPr lang="zh-CN" altLang="zh-CN" dirty="0" smtClean="0">
                <a:latin typeface="+mn-ea"/>
              </a:rPr>
              <a:t>文与道、言与行、知与行、学与学、师与生等关系的论述上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zh-CN" dirty="0" smtClean="0">
              <a:latin typeface="+mn-ea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sz="3200" smtClean="0">
                <a:latin typeface="黑体" pitchFamily="2" charset="-122"/>
                <a:ea typeface="黑体" pitchFamily="2" charset="-122"/>
              </a:rPr>
              <a:t>、从</a:t>
            </a:r>
            <a:r>
              <a:rPr lang="en-US" altLang="zh-CN" sz="3200" smtClean="0">
                <a:latin typeface="黑体" pitchFamily="2" charset="-122"/>
                <a:ea typeface="黑体" pitchFamily="2" charset="-122"/>
              </a:rPr>
              <a:t>17</a:t>
            </a:r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世纪至</a:t>
            </a:r>
            <a:r>
              <a:rPr lang="en-US" altLang="zh-CN" sz="3200" smtClean="0"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世纪初</a:t>
            </a:r>
            <a:r>
              <a:rPr lang="zh-CN" altLang="en-US" sz="3200" smtClean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分析为主的方法论时期</a:t>
            </a:r>
            <a:endParaRPr lang="zh-CN" altLang="en-US" sz="320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1. </a:t>
            </a:r>
            <a:r>
              <a:rPr lang="zh-CN" altLang="zh-CN" dirty="0" smtClean="0">
                <a:latin typeface="+mn-ea"/>
              </a:rPr>
              <a:t>从经验描述上升到理论的概括，把教育作为一个发展过程来研究。教育学开始从哲学中分离出来，成为一门独立的学科，并且不断发展完善。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2. </a:t>
            </a:r>
            <a:r>
              <a:rPr lang="zh-CN" altLang="zh-CN" dirty="0" smtClean="0">
                <a:latin typeface="+mn-ea"/>
              </a:rPr>
              <a:t>教育研究方法在很大程度上是同认识论糅合在一起的，并初步形成归纳法和演绎法。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3. </a:t>
            </a:r>
            <a:r>
              <a:rPr lang="zh-CN" altLang="zh-CN" dirty="0" smtClean="0">
                <a:latin typeface="+mn-ea"/>
              </a:rPr>
              <a:t>心理学思想开始成为教育科学研究方法论的理论基础。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CN" alt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三</a:t>
            </a:r>
            <a:r>
              <a:rPr lang="zh-CN" altLang="en-US" sz="320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3200" smtClean="0"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世纪以来形成独立学科时期</a:t>
            </a:r>
            <a:endParaRPr lang="zh-CN" altLang="en-US" sz="320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183187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3400" dirty="0" smtClean="0"/>
              <a:t>1</a:t>
            </a:r>
            <a:r>
              <a:rPr lang="en-US" altLang="zh-CN" sz="3800" dirty="0" smtClean="0"/>
              <a:t>. </a:t>
            </a:r>
            <a:r>
              <a:rPr lang="zh-CN" altLang="zh-CN" sz="4400" dirty="0" smtClean="0"/>
              <a:t>教育科学研究方法从哲学方法论中分化出来，成为独立的专门研究领域</a:t>
            </a:r>
            <a:r>
              <a:rPr lang="zh-CN" altLang="en-US" sz="4400" dirty="0" smtClean="0"/>
              <a:t>。</a:t>
            </a:r>
            <a:endParaRPr lang="zh-CN" altLang="zh-CN" sz="4400" dirty="0" smtClean="0"/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4400" dirty="0" smtClean="0"/>
              <a:t>2. </a:t>
            </a:r>
            <a:r>
              <a:rPr lang="zh-CN" altLang="zh-CN" sz="4400" dirty="0" smtClean="0"/>
              <a:t>教育科学研究更多地参考和借鉴了不同学科的研究方法，构成教育科学研究方法体系</a:t>
            </a:r>
            <a:r>
              <a:rPr lang="zh-CN" altLang="en-US" sz="4400" dirty="0" smtClean="0"/>
              <a:t>。</a:t>
            </a:r>
            <a:endParaRPr lang="zh-CN" altLang="zh-CN" sz="4400" dirty="0" smtClean="0"/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4400" dirty="0" smtClean="0"/>
              <a:t>3. </a:t>
            </a:r>
            <a:r>
              <a:rPr lang="zh-CN" altLang="zh-CN" sz="4400" dirty="0" smtClean="0"/>
              <a:t>教育科学研究方法理论</a:t>
            </a:r>
            <a:r>
              <a:rPr lang="zh-CN" altLang="en-US" sz="4400" dirty="0" smtClean="0"/>
              <a:t>的</a:t>
            </a:r>
            <a:r>
              <a:rPr lang="zh-CN" altLang="zh-CN" sz="4400" dirty="0" smtClean="0"/>
              <a:t>基本派别形成</a:t>
            </a:r>
            <a:r>
              <a:rPr lang="zh-CN" altLang="en-US" sz="4400" dirty="0" smtClean="0"/>
              <a:t>：</a:t>
            </a:r>
            <a:r>
              <a:rPr lang="zh-CN" altLang="zh-CN" sz="4400" dirty="0" smtClean="0"/>
              <a:t>进步的与传统的、实证的与思辨的、实用的与理论的流派进一步分道扬镳</a:t>
            </a:r>
            <a:r>
              <a:rPr lang="zh-CN" altLang="en-US" sz="4400" dirty="0" smtClean="0"/>
              <a:t>。</a:t>
            </a:r>
            <a:endParaRPr lang="zh-CN" altLang="zh-CN" sz="4400" dirty="0" smtClean="0"/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4400" dirty="0" smtClean="0"/>
              <a:t>4. </a:t>
            </a:r>
            <a:r>
              <a:rPr lang="zh-CN" altLang="zh-CN" sz="4400" dirty="0" smtClean="0"/>
              <a:t>研究方法论的一般程序被普遍认定</a:t>
            </a:r>
            <a:r>
              <a:rPr lang="zh-CN" altLang="en-US" sz="4400" dirty="0" smtClean="0"/>
              <a:t>：</a:t>
            </a:r>
            <a:r>
              <a:rPr lang="zh-CN" altLang="zh-CN" sz="4400" dirty="0" smtClean="0"/>
              <a:t>经验一理论一检验一扩充材料一新理论</a:t>
            </a:r>
            <a:r>
              <a:rPr lang="zh-CN" altLang="en-US" sz="4400" dirty="0" smtClean="0"/>
              <a:t>。</a:t>
            </a:r>
            <a:endParaRPr lang="zh-CN" altLang="zh-CN" sz="4400" dirty="0" smtClean="0"/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4400" dirty="0" smtClean="0"/>
              <a:t>5. </a:t>
            </a:r>
            <a:r>
              <a:rPr lang="zh-CN" altLang="zh-CN" sz="4400" dirty="0" smtClean="0"/>
              <a:t>在教育科学研究方法形成独立学科的同时，教育科学领域内分科的学科研究方法取得显著进展</a:t>
            </a:r>
            <a:r>
              <a:rPr lang="zh-CN" altLang="en-US" sz="4400" dirty="0" smtClean="0"/>
              <a:t>。</a:t>
            </a:r>
            <a:endParaRPr lang="zh-CN" altLang="zh-CN" sz="4400" dirty="0" smtClean="0"/>
          </a:p>
          <a:p>
            <a:pPr marL="274320" indent="-27432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sz="4400" dirty="0" smtClean="0"/>
              <a:t>6. </a:t>
            </a:r>
            <a:r>
              <a:rPr lang="zh-CN" altLang="zh-CN" sz="4400" dirty="0" smtClean="0"/>
              <a:t>辩证唯物论的产生和广泛传播，心理学及心理研究方法的发展，标志着教育科学研究逐步走向成熟。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52488"/>
          </a:xfrm>
        </p:spPr>
        <p:txBody>
          <a:bodyPr/>
          <a:lstStyle/>
          <a:p>
            <a:pPr eaLnBrk="1" hangingPunct="1"/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四</a:t>
            </a:r>
            <a:r>
              <a:rPr lang="zh-CN" altLang="en-US" sz="320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zh-CN" sz="3200" smtClean="0">
                <a:latin typeface="黑体" pitchFamily="2" charset="-122"/>
                <a:ea typeface="黑体" pitchFamily="2" charset="-122"/>
              </a:rPr>
              <a:t>现代科学发展与教育科研方法的变革</a:t>
            </a:r>
            <a:endParaRPr lang="zh-CN" altLang="en-US" sz="360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5370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/>
              <a:t>1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zh-CN" dirty="0" smtClean="0">
                <a:latin typeface="+mn-ea"/>
              </a:rPr>
              <a:t>调查研究法应用得越来越广泛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2.</a:t>
            </a:r>
            <a:r>
              <a:rPr lang="zh-CN" altLang="zh-CN" dirty="0" smtClean="0">
                <a:latin typeface="+mn-ea"/>
              </a:rPr>
              <a:t>追踪研究法受到人们的重视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3.</a:t>
            </a:r>
            <a:r>
              <a:rPr lang="zh-CN" altLang="zh-CN" dirty="0" smtClean="0">
                <a:latin typeface="+mn-ea"/>
              </a:rPr>
              <a:t>实验研究法的进一步发展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4.</a:t>
            </a:r>
            <a:r>
              <a:rPr lang="zh-CN" altLang="zh-CN" dirty="0" smtClean="0">
                <a:latin typeface="+mn-ea"/>
              </a:rPr>
              <a:t>质的研究得到高度重视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5.</a:t>
            </a:r>
            <a:r>
              <a:rPr lang="zh-CN" altLang="zh-CN" dirty="0" smtClean="0">
                <a:latin typeface="+mn-ea"/>
              </a:rPr>
              <a:t>跨文化研究等新的研究方法开始在教育研究中运用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altLang="zh-CN" dirty="0" smtClean="0">
                <a:latin typeface="+mn-ea"/>
              </a:rPr>
              <a:t>6.</a:t>
            </a:r>
            <a:r>
              <a:rPr lang="zh-CN" altLang="zh-CN" dirty="0" smtClean="0">
                <a:latin typeface="+mn-ea"/>
              </a:rPr>
              <a:t>现代化手段在教育研究中发挥更大作用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3400" y="609600"/>
            <a:ext cx="6172200" cy="1295400"/>
          </a:xfrm>
        </p:spPr>
        <p:txBody>
          <a:bodyPr/>
          <a:lstStyle/>
          <a:p>
            <a:pPr marR="0" algn="l" eaLnBrk="1" hangingPunct="1"/>
            <a:r>
              <a:rPr lang="zh-CN" altLang="en-US" sz="4000" smtClean="0">
                <a:latin typeface="隶书" pitchFamily="49" charset="-122"/>
                <a:ea typeface="隶书" pitchFamily="49" charset="-122"/>
              </a:rPr>
              <a:t>科研活动的一般程序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555875" y="1628775"/>
            <a:ext cx="3505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latin typeface="Constantia" pitchFamily="18" charset="0"/>
                <a:ea typeface="楷体_GB2312" pitchFamily="49" charset="-122"/>
              </a:rPr>
              <a:t>发展科学研究</a:t>
            </a:r>
            <a:endParaRPr lang="zh-CN" altLang="en-US" b="1">
              <a:latin typeface="Constantia" pitchFamily="18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971800" y="2971800"/>
            <a:ext cx="533400" cy="2041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制定方案</a:t>
            </a:r>
            <a:endParaRPr lang="zh-CN" altLang="en-US" sz="2800" b="1">
              <a:latin typeface="Constantia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6011863" y="2997200"/>
            <a:ext cx="91440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统计分析</a:t>
            </a:r>
            <a:endParaRPr lang="zh-CN" altLang="en-US">
              <a:latin typeface="Constantia" pitchFamily="18" charset="0"/>
            </a:endParaRPr>
          </a:p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提炼观点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7391400" y="2971800"/>
            <a:ext cx="914400" cy="19700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形成成果</a:t>
            </a:r>
            <a:endParaRPr lang="zh-CN" altLang="en-US">
              <a:latin typeface="Constantia" pitchFamily="18" charset="0"/>
            </a:endParaRPr>
          </a:p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总结整理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3886200" y="2971800"/>
            <a:ext cx="533400" cy="19700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实施研究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692275" y="5157788"/>
            <a:ext cx="2514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搜集情报资料</a:t>
            </a:r>
            <a:endParaRPr lang="zh-CN" altLang="en-US" sz="2800" b="1">
              <a:latin typeface="Constantia" pitchFamily="18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4356100" y="5661025"/>
            <a:ext cx="316865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促进教育与社会进步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057400" y="2971800"/>
            <a:ext cx="533400" cy="19700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确立课题</a:t>
            </a:r>
            <a:endParaRPr lang="zh-CN" altLang="en-US" sz="2800" b="1">
              <a:latin typeface="Constantia" pitchFamily="18" charset="0"/>
            </a:endParaRP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4800600" y="2971800"/>
            <a:ext cx="914400" cy="2041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积累事实</a:t>
            </a:r>
            <a:endParaRPr lang="zh-CN" altLang="en-US">
              <a:latin typeface="Constantia" pitchFamily="18" charset="0"/>
            </a:endParaRPr>
          </a:p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积累数据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609600" y="34290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1676400" y="34290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2590800" y="34290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1295400" y="54864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>
            <a:off x="4267200" y="5486400"/>
            <a:ext cx="3733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 flipV="1">
            <a:off x="8001000" y="48768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 flipH="1">
            <a:off x="6096000" y="20574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3505200" y="34290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4419600" y="34290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5715000" y="34290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609600" y="41910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 flipH="1">
            <a:off x="7543800" y="6019800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2" name="Line 24"/>
          <p:cNvSpPr>
            <a:spLocks noChangeShapeType="1"/>
          </p:cNvSpPr>
          <p:nvPr/>
        </p:nvSpPr>
        <p:spPr bwMode="auto">
          <a:xfrm flipH="1">
            <a:off x="609600" y="6019800"/>
            <a:ext cx="441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>
            <a:off x="609600" y="4191000"/>
            <a:ext cx="0" cy="1828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 flipH="1">
            <a:off x="609600" y="1981200"/>
            <a:ext cx="1905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5" name="Line 27"/>
          <p:cNvSpPr>
            <a:spLocks noChangeShapeType="1"/>
          </p:cNvSpPr>
          <p:nvPr/>
        </p:nvSpPr>
        <p:spPr bwMode="auto">
          <a:xfrm>
            <a:off x="8305800" y="34290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 flipV="1">
            <a:off x="8763000" y="2057400"/>
            <a:ext cx="0" cy="1371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 flipV="1">
            <a:off x="8305800" y="40386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 flipH="1">
            <a:off x="8763000" y="4038600"/>
            <a:ext cx="0" cy="1981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 flipV="1">
            <a:off x="1295400" y="48768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6934200" y="34290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1143000" y="2971800"/>
            <a:ext cx="533400" cy="2041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CN" altLang="en-US" sz="2800" b="1">
                <a:latin typeface="Constantia" pitchFamily="18" charset="0"/>
                <a:ea typeface="楷体_GB2312" pitchFamily="49" charset="-122"/>
              </a:rPr>
              <a:t>寻找问题</a:t>
            </a:r>
            <a:endParaRPr lang="zh-CN" altLang="en-US">
              <a:latin typeface="Constantia" pitchFamily="18" charset="0"/>
            </a:endParaRPr>
          </a:p>
        </p:txBody>
      </p:sp>
      <p:sp>
        <p:nvSpPr>
          <p:cNvPr id="7202" name="Line 34"/>
          <p:cNvSpPr>
            <a:spLocks noChangeShapeType="1"/>
          </p:cNvSpPr>
          <p:nvPr/>
        </p:nvSpPr>
        <p:spPr bwMode="auto">
          <a:xfrm>
            <a:off x="609600" y="1981200"/>
            <a:ext cx="0" cy="1447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3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71" grpId="0" animBg="1" autoUpdateAnimBg="0"/>
      <p:bldP spid="7172" grpId="0" animBg="1" autoUpdateAnimBg="0"/>
      <p:bldP spid="7173" grpId="0" animBg="1" autoUpdateAnimBg="0"/>
      <p:bldP spid="7174" grpId="0" animBg="1" autoUpdateAnimBg="0"/>
      <p:bldP spid="7175" grpId="0" animBg="1" autoUpdateAnimBg="0"/>
      <p:bldP spid="7176" grpId="0" animBg="1" autoUpdateAnimBg="0"/>
      <p:bldP spid="7177" grpId="0" animBg="1" autoUpdateAnimBg="0"/>
      <p:bldP spid="7178" grpId="0" animBg="1" autoUpdateAnimBg="0"/>
      <p:bldP spid="7179" grpId="0" animBg="1" autoUpdateAnimBg="0"/>
      <p:bldP spid="7180" grpId="0" animBg="1"/>
      <p:bldP spid="7181" grpId="0" animBg="1"/>
      <p:bldP spid="7182" grpId="0" animBg="1"/>
      <p:bldP spid="7183" grpId="0" animBg="1"/>
      <p:bldP spid="7184" grpId="0" animBg="1"/>
      <p:bldP spid="7185" grpId="0" animBg="1"/>
      <p:bldP spid="7186" grpId="0" animBg="1"/>
      <p:bldP spid="7187" grpId="0" animBg="1"/>
      <p:bldP spid="7188" grpId="0" animBg="1"/>
      <p:bldP spid="7189" grpId="0" animBg="1"/>
      <p:bldP spid="7190" grpId="0" animBg="1"/>
      <p:bldP spid="7191" grpId="0" animBg="1"/>
      <p:bldP spid="7192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 animBg="1"/>
      <p:bldP spid="7201" grpId="0" animBg="1" autoUpdateAnimBg="0"/>
      <p:bldP spid="72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00113" y="765175"/>
            <a:ext cx="7632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2"/>
                </a:solidFill>
                <a:latin typeface="+mj-ea"/>
                <a:ea typeface="+mj-ea"/>
              </a:rPr>
              <a:t>学校教师开展科研活动的功能和作用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143000" y="2286000"/>
            <a:ext cx="3768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+mn-ea"/>
                <a:ea typeface="+mn-ea"/>
              </a:rPr>
              <a:t>1.</a:t>
            </a:r>
            <a:r>
              <a:rPr lang="zh-CN" altLang="en-US" sz="3200" dirty="0">
                <a:latin typeface="+mn-ea"/>
                <a:ea typeface="+mn-ea"/>
              </a:rPr>
              <a:t>发展科学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43000" y="3352800"/>
            <a:ext cx="426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en-US" altLang="zh-CN" sz="3200" dirty="0">
                <a:latin typeface="+mn-ea"/>
                <a:ea typeface="+mn-ea"/>
              </a:rPr>
              <a:t>.</a:t>
            </a:r>
            <a:r>
              <a:rPr lang="zh-CN" altLang="en-US" sz="3200" dirty="0">
                <a:latin typeface="+mn-ea"/>
                <a:ea typeface="+mn-ea"/>
              </a:rPr>
              <a:t>变革教育实践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5410200" y="3200400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提高质量</a:t>
            </a:r>
          </a:p>
        </p:txBody>
      </p:sp>
      <p:sp>
        <p:nvSpPr>
          <p:cNvPr id="28678" name="AutoShape 6"/>
          <p:cNvSpPr>
            <a:spLocks/>
          </p:cNvSpPr>
          <p:nvPr/>
        </p:nvSpPr>
        <p:spPr bwMode="auto">
          <a:xfrm>
            <a:off x="5105400" y="2895600"/>
            <a:ext cx="228600" cy="1752600"/>
          </a:xfrm>
          <a:prstGeom prst="leftBrace">
            <a:avLst>
              <a:gd name="adj1" fmla="val 63889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onstantia" pitchFamily="18" charset="0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486400" y="2590800"/>
            <a:ext cx="1828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转变观念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181600" y="44958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     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影响决策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143000" y="4365625"/>
            <a:ext cx="38163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+mn-ea"/>
                <a:ea typeface="+mn-ea"/>
              </a:rPr>
              <a:t>3.</a:t>
            </a:r>
            <a:r>
              <a:rPr lang="zh-CN" altLang="en-US" sz="3200" dirty="0">
                <a:latin typeface="+mn-ea"/>
                <a:ea typeface="+mn-ea"/>
              </a:rPr>
              <a:t>促进社会进步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334000" y="3810000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latin typeface="+mn-lt"/>
                <a:ea typeface="楷体_GB2312" pitchFamily="49" charset="-122"/>
              </a:rPr>
              <a:t>改善管理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755650" y="5373688"/>
            <a:ext cx="4273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+mn-ea"/>
                <a:ea typeface="+mn-ea"/>
              </a:rPr>
              <a:t>4.</a:t>
            </a:r>
            <a:r>
              <a:rPr lang="zh-CN" altLang="en-US" sz="3200" dirty="0">
                <a:latin typeface="+mn-ea"/>
                <a:ea typeface="+mn-ea"/>
              </a:rPr>
              <a:t>改善工作母机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3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autoUpdateAnimBg="0"/>
      <p:bldP spid="28677" grpId="0" autoUpdateAnimBg="0"/>
      <p:bldP spid="28678" grpId="0" animBg="1"/>
      <p:bldP spid="28679" grpId="0" autoUpdateAnimBg="0"/>
      <p:bldP spid="28680" grpId="0" autoUpdateAnimBg="0"/>
      <p:bldP spid="28681" grpId="0" autoUpdateAnimBg="0"/>
      <p:bldP spid="28682" grpId="0" autoUpdateAnimBg="0"/>
      <p:bldP spid="2868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38200"/>
            <a:ext cx="8012112" cy="64611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dirty="0" smtClean="0">
                <a:latin typeface="+mj-ea"/>
              </a:rPr>
              <a:t>教师开展科研活动的特点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700213"/>
            <a:ext cx="8012112" cy="4516437"/>
          </a:xfrm>
        </p:spPr>
        <p:txBody>
          <a:bodyPr>
            <a:normAutofit/>
          </a:bodyPr>
          <a:lstStyle/>
          <a:p>
            <a:pPr marL="609600" indent="-609600" eaLnBrk="1" fontAlgn="auto" hangingPunct="1">
              <a:lnSpc>
                <a:spcPct val="11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 smtClean="0">
                <a:latin typeface="+mn-ea"/>
              </a:rPr>
              <a:t>结合教育教学以解决问题为研究出发点与归宿</a:t>
            </a:r>
          </a:p>
          <a:p>
            <a:pPr marL="609600" indent="-609600" eaLnBrk="1" fontAlgn="auto" hangingPunct="1">
              <a:lnSpc>
                <a:spcPct val="11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 smtClean="0">
                <a:latin typeface="+mn-ea"/>
              </a:rPr>
              <a:t>以中微观研究为主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侧重应用研究与开发研究 </a:t>
            </a:r>
          </a:p>
          <a:p>
            <a:pPr marL="609600" indent="-609600" eaLnBrk="1" fontAlgn="auto" hangingPunct="1">
              <a:lnSpc>
                <a:spcPct val="11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 smtClean="0">
                <a:latin typeface="+mn-ea"/>
              </a:rPr>
              <a:t>以学校教师为研究主体</a:t>
            </a:r>
            <a:r>
              <a:rPr lang="en-US" altLang="zh-CN" sz="2800" dirty="0" smtClean="0">
                <a:latin typeface="+mn-ea"/>
              </a:rPr>
              <a:t>,</a:t>
            </a:r>
            <a:r>
              <a:rPr lang="zh-CN" altLang="en-US" sz="2800" dirty="0" smtClean="0">
                <a:latin typeface="+mn-ea"/>
              </a:rPr>
              <a:t>形成研究团队和学术氛围</a:t>
            </a:r>
          </a:p>
          <a:p>
            <a:pPr marL="609600" indent="-609600" eaLnBrk="1" fontAlgn="auto" hangingPunct="1">
              <a:lnSpc>
                <a:spcPct val="11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 smtClean="0">
                <a:latin typeface="+mn-ea"/>
              </a:rPr>
              <a:t>以推进学科发展和教改的实际效果 为主要评价指标</a:t>
            </a:r>
          </a:p>
          <a:p>
            <a:pPr marL="609600" indent="-609600" eaLnBrk="1" fontAlgn="auto" hangingPunct="1">
              <a:lnSpc>
                <a:spcPct val="11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 smtClean="0">
                <a:latin typeface="+mn-ea"/>
              </a:rPr>
              <a:t>以提高师资队伍为重要效标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1354</Words>
  <Application>Microsoft Office PowerPoint</Application>
  <PresentationFormat>全屏显示(4:3)</PresentationFormat>
  <Paragraphs>97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Calibri</vt:lpstr>
      <vt:lpstr>隶书</vt:lpstr>
      <vt:lpstr>Constantia</vt:lpstr>
      <vt:lpstr>Wingdings 2</vt:lpstr>
      <vt:lpstr>楷体</vt:lpstr>
      <vt:lpstr>黑体</vt:lpstr>
      <vt:lpstr>楷体_GB2312</vt:lpstr>
      <vt:lpstr>仿宋_GB2312</vt:lpstr>
      <vt:lpstr>Wingdings</vt:lpstr>
      <vt:lpstr>华文彩云</vt:lpstr>
      <vt:lpstr>流畅</vt:lpstr>
      <vt:lpstr>流畅</vt:lpstr>
      <vt:lpstr>流畅</vt:lpstr>
      <vt:lpstr>流畅</vt:lpstr>
      <vt:lpstr>幻灯片 1</vt:lpstr>
      <vt:lpstr>什么是教育科研活动</vt:lpstr>
      <vt:lpstr>教育研究方法的沿革</vt:lpstr>
      <vt:lpstr>二、从17世纪至20世纪初的分析为主的方法论时期</vt:lpstr>
      <vt:lpstr>三、20世纪以来形成独立学科时期</vt:lpstr>
      <vt:lpstr>四、现代科学发展与教育科研方法的变革</vt:lpstr>
      <vt:lpstr>幻灯片 7</vt:lpstr>
      <vt:lpstr>幻灯片 8</vt:lpstr>
      <vt:lpstr>教师开展科研活动的特点</vt:lpstr>
      <vt:lpstr>幻灯片 10</vt:lpstr>
      <vt:lpstr>4．如何寻找课题</vt:lpstr>
      <vt:lpstr>5.选题应注意几个问题 </vt:lpstr>
      <vt:lpstr>二、要重视课题的设计</vt:lpstr>
      <vt:lpstr>2.明确研究目标和关键概念</vt:lpstr>
      <vt:lpstr>3.确定研究方法和实施程序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教育科研方法与方法论</dc:title>
  <dc:creator>SONY</dc:creator>
  <cp:lastModifiedBy>ShnuOffice</cp:lastModifiedBy>
  <cp:revision>9</cp:revision>
  <dcterms:created xsi:type="dcterms:W3CDTF">2011-12-20T12:48:46Z</dcterms:created>
  <dcterms:modified xsi:type="dcterms:W3CDTF">2013-03-14T05:25:03Z</dcterms:modified>
</cp:coreProperties>
</file>